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88b22c3ea_4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88b22c3ea_4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88b22c3ea_4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88b22c3ea_4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88b22c3ea_4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88b22c3ea_4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88b22c3ea_4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88b22c3ea_4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a90d29582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a90d29582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88b22c3ea_4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88b22c3ea_4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hyperlink" Target="https://www.thestar.com.my/business/business-news/2024/05/27/sme-funding-puzzle?utm_source=chatgpt.com" TargetMode="External"/><Relationship Id="rId6" Type="http://schemas.openxmlformats.org/officeDocument/2006/relationships/hyperlink" Target="https://capbay.com/shift-the-focus-prioritise-factors-within-your-control-when-seeking-sme-financing/?utm_source=chatgpt.com" TargetMode="External"/><Relationship Id="rId7" Type="http://schemas.openxmlformats.org/officeDocument/2006/relationships/image" Target="../media/image5.png"/><Relationship Id="rId8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11.png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s://capbay.com/shift-the-focus-prioritise-factors-within-your-control-when-seeking-sme-financing/?utm_source=chatgpt.com" TargetMode="External"/><Relationship Id="rId5" Type="http://schemas.openxmlformats.org/officeDocument/2006/relationships/hyperlink" Target="https://www.thestar.com.my/business/business-news/2024/05/27/sme-funding-puzzle?utm_source=chatgpt.com" TargetMode="External"/><Relationship Id="rId6" Type="http://schemas.openxmlformats.org/officeDocument/2006/relationships/hyperlink" Target="https://www.findevgateway.org/sites/default/files/publications/files/mfg-en-toolkit-basic-financial-management-and-ratio-analysis-for-mfis-toolkit-mar-2008_0.pdf?utm_source=chatgpt.com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8518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00000">
              <a:alpha val="6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b="36820" l="612" r="42100" t="31513"/>
          <a:stretch/>
        </p:blipFill>
        <p:spPr>
          <a:xfrm>
            <a:off x="121200" y="0"/>
            <a:ext cx="90228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type="ctrTitle"/>
          </p:nvPr>
        </p:nvSpPr>
        <p:spPr>
          <a:xfrm>
            <a:off x="311700" y="744575"/>
            <a:ext cx="8520600" cy="26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Z    phier </a:t>
            </a:r>
            <a:endParaRPr sz="4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365075"/>
            <a:ext cx="9243075" cy="18201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11700" y="3365025"/>
            <a:ext cx="8520600" cy="10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400">
                <a:solidFill>
                  <a:srgbClr val="50CEFB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i="1" lang="en" sz="1400">
                <a:solidFill>
                  <a:srgbClr val="50CEFB"/>
                </a:solidFill>
                <a:latin typeface="Montserrat"/>
                <a:ea typeface="Montserrat"/>
                <a:cs typeface="Montserrat"/>
                <a:sym typeface="Montserrat"/>
              </a:rPr>
              <a:t> financial passport for MSMEs</a:t>
            </a:r>
            <a:endParaRPr i="1" sz="1800">
              <a:solidFill>
                <a:srgbClr val="50CEFB"/>
              </a:solidFill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3625" y="2678900"/>
            <a:ext cx="476825" cy="5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050"/>
            <a:ext cx="9144000" cy="516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4">
            <a:alphaModFix/>
          </a:blip>
          <a:srcRect b="41917" l="614" r="44485" t="31512"/>
          <a:stretch/>
        </p:blipFill>
        <p:spPr>
          <a:xfrm>
            <a:off x="3805824" y="0"/>
            <a:ext cx="533817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3500" y="386075"/>
            <a:ext cx="85737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MSMEs often </a:t>
            </a:r>
            <a:r>
              <a:rPr b="1" lang="en" sz="1500">
                <a:solidFill>
                  <a:srgbClr val="50CEFB"/>
                </a:solidFill>
                <a:latin typeface="Montserrat"/>
                <a:ea typeface="Montserrat"/>
                <a:cs typeface="Montserrat"/>
                <a:sym typeface="Montserrat"/>
              </a:rPr>
              <a:t>lack access to timely and accurate financial insights</a:t>
            </a:r>
            <a:r>
              <a:rPr lang="en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making it difficult for them to secure loans or financial assistance …</a:t>
            </a:r>
            <a:endParaRPr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1257225" y="1423313"/>
            <a:ext cx="17247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rgbClr val="3287FF"/>
                </a:solidFill>
              </a:rPr>
              <a:t>290</a:t>
            </a:r>
            <a:r>
              <a:rPr b="1" lang="en" sz="1750">
                <a:solidFill>
                  <a:srgbClr val="3287FF"/>
                </a:solidFill>
              </a:rPr>
              <a:t> </a:t>
            </a:r>
            <a:r>
              <a:rPr b="1" lang="en" sz="1350">
                <a:solidFill>
                  <a:srgbClr val="3287FF"/>
                </a:solidFill>
              </a:rPr>
              <a:t>bil</a:t>
            </a:r>
            <a:endParaRPr b="1">
              <a:solidFill>
                <a:srgbClr val="3287FF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2749525" y="1665575"/>
            <a:ext cx="580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MSMEs funding gap reported by The Securities Malaysian Commision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1488125" y="2520450"/>
            <a:ext cx="13932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rgbClr val="3287FF"/>
                </a:solidFill>
              </a:rPr>
              <a:t>87%</a:t>
            </a:r>
            <a:endParaRPr b="1" sz="4300">
              <a:solidFill>
                <a:srgbClr val="3287FF"/>
              </a:solidFill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2824525" y="2742600"/>
            <a:ext cx="604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of SMEs encounter difficulties securing financing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2201238" y="3367050"/>
            <a:ext cx="1189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4EBCE4"/>
                </a:solidFill>
              </a:rPr>
              <a:t>37%</a:t>
            </a:r>
            <a:endParaRPr b="1" sz="2700">
              <a:solidFill>
                <a:srgbClr val="4EBCE4"/>
              </a:solidFill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2201238" y="4081425"/>
            <a:ext cx="1189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4EBCE4"/>
                </a:solidFill>
              </a:rPr>
              <a:t>29%</a:t>
            </a:r>
            <a:endParaRPr b="1" sz="2700">
              <a:solidFill>
                <a:srgbClr val="4EBCE4"/>
              </a:solidFill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3229500" y="3481938"/>
            <a:ext cx="553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struggle with complicated application process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1257225" y="2499575"/>
            <a:ext cx="13395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/>
        </p:nvSpPr>
        <p:spPr>
          <a:xfrm>
            <a:off x="3294250" y="4221300"/>
            <a:ext cx="553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not able to qualify for loan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2394250" y="3396600"/>
            <a:ext cx="9000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4"/>
          <p:cNvCxnSpPr>
            <a:stCxn id="75" idx="2"/>
            <a:endCxn id="77" idx="1"/>
          </p:cNvCxnSpPr>
          <p:nvPr/>
        </p:nvCxnSpPr>
        <p:spPr>
          <a:xfrm flipH="1" rot="-5400000">
            <a:off x="1992675" y="3280475"/>
            <a:ext cx="336000" cy="467400"/>
          </a:xfrm>
          <a:prstGeom prst="bentConnector2">
            <a:avLst/>
          </a:pr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4"/>
          <p:cNvCxnSpPr/>
          <p:nvPr/>
        </p:nvCxnSpPr>
        <p:spPr>
          <a:xfrm flipH="1" rot="-5400000">
            <a:off x="1825400" y="3826125"/>
            <a:ext cx="666300" cy="471600"/>
          </a:xfrm>
          <a:prstGeom prst="bentConnector3">
            <a:avLst>
              <a:gd fmla="val 101317" name="adj1"/>
            </a:avLst>
          </a:pr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4"/>
          <p:cNvSpPr txBox="1"/>
          <p:nvPr/>
        </p:nvSpPr>
        <p:spPr>
          <a:xfrm>
            <a:off x="6591575" y="2100488"/>
            <a:ext cx="1393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(Source: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Star</a:t>
            </a: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6452300" y="4403850"/>
            <a:ext cx="1393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(Source: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Capbay</a:t>
            </a: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413250" y="1434575"/>
            <a:ext cx="900000" cy="846600"/>
          </a:xfrm>
          <a:prstGeom prst="ellipse">
            <a:avLst/>
          </a:prstGeom>
          <a:solidFill>
            <a:srgbClr val="0065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4" title="icons8-money-50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800" y="1572414"/>
            <a:ext cx="570900" cy="5709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/>
          <p:nvPr/>
        </p:nvSpPr>
        <p:spPr>
          <a:xfrm>
            <a:off x="413250" y="3243900"/>
            <a:ext cx="900000" cy="846600"/>
          </a:xfrm>
          <a:prstGeom prst="ellipse">
            <a:avLst/>
          </a:prstGeom>
          <a:solidFill>
            <a:srgbClr val="0065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4" title="icons8-receive-dollar-50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5450" y="3374250"/>
            <a:ext cx="615600" cy="615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Google Shape;86;p14"/>
          <p:cNvCxnSpPr>
            <a:stCxn id="82" idx="4"/>
            <a:endCxn id="84" idx="0"/>
          </p:cNvCxnSpPr>
          <p:nvPr/>
        </p:nvCxnSpPr>
        <p:spPr>
          <a:xfrm>
            <a:off x="863250" y="2281175"/>
            <a:ext cx="0" cy="9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5"/>
          <p:cNvPicPr preferRelativeResize="0"/>
          <p:nvPr/>
        </p:nvPicPr>
        <p:blipFill rotWithShape="1">
          <a:blip r:embed="rId3">
            <a:alphaModFix/>
          </a:blip>
          <a:srcRect b="18062" l="0" r="0" t="7360"/>
          <a:stretch/>
        </p:blipFill>
        <p:spPr>
          <a:xfrm>
            <a:off x="0" y="0"/>
            <a:ext cx="9144000" cy="52371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/>
          <p:nvPr/>
        </p:nvSpPr>
        <p:spPr>
          <a:xfrm>
            <a:off x="175" y="-53275"/>
            <a:ext cx="9144000" cy="5337300"/>
          </a:xfrm>
          <a:prstGeom prst="rect">
            <a:avLst/>
          </a:prstGeom>
          <a:solidFill>
            <a:srgbClr val="2C5B9A">
              <a:alpha val="94640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6700" y="1774975"/>
            <a:ext cx="5270052" cy="543504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2239500" y="1093475"/>
            <a:ext cx="6527700" cy="1832100"/>
          </a:xfrm>
          <a:prstGeom prst="roundRect">
            <a:avLst>
              <a:gd fmla="val 8748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258150" y="2625325"/>
            <a:ext cx="16722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Kak Zariah</a:t>
            </a:r>
            <a:endParaRPr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50CEFB"/>
                </a:solidFill>
                <a:latin typeface="Montserrat"/>
                <a:ea typeface="Montserrat"/>
                <a:cs typeface="Montserrat"/>
                <a:sym typeface="Montserrat"/>
              </a:rPr>
              <a:t>Women </a:t>
            </a:r>
            <a:r>
              <a:rPr lang="en" sz="800">
                <a:solidFill>
                  <a:srgbClr val="50CEFB"/>
                </a:solidFill>
                <a:latin typeface="Montserrat"/>
                <a:ea typeface="Montserrat"/>
                <a:cs typeface="Montserrat"/>
                <a:sym typeface="Montserrat"/>
              </a:rPr>
              <a:t>entrepreneur</a:t>
            </a:r>
            <a:endParaRPr sz="800">
              <a:solidFill>
                <a:srgbClr val="50CEF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50CEFB"/>
                </a:solidFill>
                <a:latin typeface="Montserrat"/>
                <a:ea typeface="Montserrat"/>
                <a:cs typeface="Montserrat"/>
                <a:sym typeface="Montserrat"/>
              </a:rPr>
              <a:t>Kak Zariah Bakery </a:t>
            </a:r>
            <a:r>
              <a:rPr lang="en" sz="800">
                <a:solidFill>
                  <a:srgbClr val="50CEF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800">
              <a:solidFill>
                <a:srgbClr val="50CEF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6" name="Google Shape;96;p15"/>
          <p:cNvPicPr preferRelativeResize="0"/>
          <p:nvPr/>
        </p:nvPicPr>
        <p:blipFill rotWithShape="1">
          <a:blip r:embed="rId5">
            <a:alphaModFix/>
          </a:blip>
          <a:srcRect b="15003" l="0" r="0" t="9181"/>
          <a:stretch/>
        </p:blipFill>
        <p:spPr>
          <a:xfrm>
            <a:off x="258150" y="1093475"/>
            <a:ext cx="1429500" cy="15661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5"/>
          <p:cNvSpPr txBox="1"/>
          <p:nvPr/>
        </p:nvSpPr>
        <p:spPr>
          <a:xfrm>
            <a:off x="193500" y="386075"/>
            <a:ext cx="85737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Introducing Z     phier, an AI passport tool to help MSMEs like Kak Zariah Bakery </a:t>
            </a:r>
            <a:endParaRPr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" name="Google Shape;98;p15"/>
          <p:cNvSpPr txBox="1"/>
          <p:nvPr>
            <p:ph type="ctrTitle"/>
          </p:nvPr>
        </p:nvSpPr>
        <p:spPr>
          <a:xfrm>
            <a:off x="193500" y="3743275"/>
            <a:ext cx="1962000" cy="91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Z     phier</a:t>
            </a:r>
            <a:endParaRPr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p15"/>
          <p:cNvSpPr/>
          <p:nvPr/>
        </p:nvSpPr>
        <p:spPr>
          <a:xfrm rot="10800000">
            <a:off x="4062000" y="2874150"/>
            <a:ext cx="2454900" cy="217800"/>
          </a:xfrm>
          <a:prstGeom prst="triangle">
            <a:avLst>
              <a:gd fmla="val 50000" name="adj"/>
            </a:avLst>
          </a:prstGeom>
          <a:solidFill>
            <a:srgbClr val="33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2384250" y="1093474"/>
            <a:ext cx="62382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50CEFB"/>
                </a:solidFill>
                <a:latin typeface="Montserrat"/>
                <a:ea typeface="Montserrat"/>
                <a:cs typeface="Montserrat"/>
                <a:sym typeface="Montserrat"/>
              </a:rPr>
              <a:t>Wanted to ….</a:t>
            </a:r>
            <a:endParaRPr b="1" sz="1300">
              <a:solidFill>
                <a:srgbClr val="50CEF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Apply for a small grant or microloan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Track income and expenses to scale sustainably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50CEFB"/>
                </a:solidFill>
                <a:latin typeface="Montserrat"/>
                <a:ea typeface="Montserrat"/>
                <a:cs typeface="Montserrat"/>
                <a:sym typeface="Montserrat"/>
              </a:rPr>
              <a:t>But ….</a:t>
            </a:r>
            <a:endParaRPr b="1" sz="1300">
              <a:solidFill>
                <a:srgbClr val="50CEF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Overwhelmed by the forms &amp; requirements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 accounting knowledge &amp; credit history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4325" y="4125525"/>
            <a:ext cx="349450" cy="37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12650" y="469425"/>
            <a:ext cx="201798" cy="21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/>
          <p:nvPr/>
        </p:nvSpPr>
        <p:spPr>
          <a:xfrm>
            <a:off x="2509150" y="3450475"/>
            <a:ext cx="349500" cy="292800"/>
          </a:xfrm>
          <a:prstGeom prst="ellipse">
            <a:avLst/>
          </a:prstGeom>
          <a:solidFill>
            <a:srgbClr val="0065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2509150" y="4056775"/>
            <a:ext cx="349500" cy="292800"/>
          </a:xfrm>
          <a:prstGeom prst="ellipse">
            <a:avLst/>
          </a:prstGeom>
          <a:solidFill>
            <a:srgbClr val="0065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2509150" y="4663075"/>
            <a:ext cx="349500" cy="292800"/>
          </a:xfrm>
          <a:prstGeom prst="ellipse">
            <a:avLst/>
          </a:prstGeom>
          <a:solidFill>
            <a:srgbClr val="0065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2981000" y="3404436"/>
            <a:ext cx="6238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Budget planning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2981000" y="4010736"/>
            <a:ext cx="6238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Loan eligibility assessment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2980350" y="4570975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Financial health monitoring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100"/>
            <a:ext cx="9144000" cy="516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6"/>
          <p:cNvSpPr txBox="1"/>
          <p:nvPr/>
        </p:nvSpPr>
        <p:spPr>
          <a:xfrm>
            <a:off x="193500" y="386075"/>
            <a:ext cx="85737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Utilizing Alibaba ecosystem for reliable and scalable development… </a:t>
            </a:r>
            <a:endParaRPr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075" y="2112594"/>
            <a:ext cx="2208855" cy="62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7438" y="2014025"/>
            <a:ext cx="820876" cy="8208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/>
        </p:nvSpPr>
        <p:spPr>
          <a:xfrm>
            <a:off x="530075" y="2887975"/>
            <a:ext cx="2162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LLM Model (qwen-plus) </a:t>
            </a:r>
            <a:endParaRPr sz="1300"/>
          </a:p>
        </p:txBody>
      </p:sp>
      <p:sp>
        <p:nvSpPr>
          <p:cNvPr id="118" name="Google Shape;118;p16"/>
          <p:cNvSpPr txBox="1"/>
          <p:nvPr/>
        </p:nvSpPr>
        <p:spPr>
          <a:xfrm>
            <a:off x="3602525" y="2864863"/>
            <a:ext cx="2162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MySQL Database</a:t>
            </a:r>
            <a:endParaRPr/>
          </a:p>
        </p:txBody>
      </p:sp>
      <p:sp>
        <p:nvSpPr>
          <p:cNvPr id="119" name="Google Shape;119;p16"/>
          <p:cNvSpPr txBox="1"/>
          <p:nvPr/>
        </p:nvSpPr>
        <p:spPr>
          <a:xfrm>
            <a:off x="4378325" y="2186838"/>
            <a:ext cx="1672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ApsaraDB RDS</a:t>
            </a:r>
            <a:endParaRPr/>
          </a:p>
        </p:txBody>
      </p:sp>
      <p:sp>
        <p:nvSpPr>
          <p:cNvPr id="120" name="Google Shape;120;p16"/>
          <p:cNvSpPr txBox="1"/>
          <p:nvPr/>
        </p:nvSpPr>
        <p:spPr>
          <a:xfrm>
            <a:off x="6346650" y="2864863"/>
            <a:ext cx="2162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Visualization </a:t>
            </a:r>
            <a:endParaRPr/>
          </a:p>
        </p:txBody>
      </p:sp>
      <p:pic>
        <p:nvPicPr>
          <p:cNvPr id="121" name="Google Shape;12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27460" y="2255125"/>
            <a:ext cx="1600771" cy="3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100"/>
            <a:ext cx="9144000" cy="516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 txBox="1"/>
          <p:nvPr/>
        </p:nvSpPr>
        <p:spPr>
          <a:xfrm>
            <a:off x="193500" y="386075"/>
            <a:ext cx="8573700" cy="4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Dashboard </a:t>
            </a:r>
            <a:endParaRPr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8" name="Google Shape;12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500" y="1290225"/>
            <a:ext cx="7717451" cy="35254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17"/>
          <p:cNvCxnSpPr>
            <a:endCxn id="130" idx="2"/>
          </p:cNvCxnSpPr>
          <p:nvPr/>
        </p:nvCxnSpPr>
        <p:spPr>
          <a:xfrm flipH="1" rot="10800000">
            <a:off x="3084100" y="1106225"/>
            <a:ext cx="4500" cy="570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7433575" y="3401050"/>
            <a:ext cx="6441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30" name="Google Shape;130;p17"/>
          <p:cNvSpPr txBox="1"/>
          <p:nvPr/>
        </p:nvSpPr>
        <p:spPr>
          <a:xfrm>
            <a:off x="2007400" y="767525"/>
            <a:ext cx="2162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data</a:t>
            </a:r>
            <a:endParaRPr sz="1000"/>
          </a:p>
        </p:txBody>
      </p:sp>
      <p:sp>
        <p:nvSpPr>
          <p:cNvPr id="132" name="Google Shape;132;p17"/>
          <p:cNvSpPr txBox="1"/>
          <p:nvPr/>
        </p:nvSpPr>
        <p:spPr>
          <a:xfrm>
            <a:off x="7884150" y="3231700"/>
            <a:ext cx="1533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LLM analysis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5167775" y="613625"/>
            <a:ext cx="2718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Rule based calculation based on Microfinance Institutions (MFIs)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" name="Google Shape;134;p17"/>
          <p:cNvCxnSpPr/>
          <p:nvPr/>
        </p:nvCxnSpPr>
        <p:spPr>
          <a:xfrm flipH="1" rot="10800000">
            <a:off x="6524675" y="1106225"/>
            <a:ext cx="4800" cy="721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100"/>
            <a:ext cx="9144000" cy="516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/>
          <p:nvPr/>
        </p:nvSpPr>
        <p:spPr>
          <a:xfrm>
            <a:off x="193500" y="386075"/>
            <a:ext cx="85737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References</a:t>
            </a:r>
            <a:endParaRPr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p18"/>
          <p:cNvSpPr txBox="1"/>
          <p:nvPr/>
        </p:nvSpPr>
        <p:spPr>
          <a:xfrm>
            <a:off x="333325" y="1004850"/>
            <a:ext cx="85737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Capbay: </a:t>
            </a:r>
            <a:r>
              <a:rPr lang="en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https://capbay.com/shift-the-focus-prioritise-factors-within-your-control-when-seeking-sme-financing/?utm_source=chatgpt.com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Star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https://www.thestar.com.my/business/business-news/2024/05/27/sme-funding-puzzle?utm_source=chatgpt.com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Basic Financial Management and Ratio Analysis for MFIs Toolkit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https://www.findevgateway.org/sites/default/files/publications/files/mfg-en-toolkit-basic-financial-management-and-ratio-analysis-for-mfis-toolkit-mar-2008_0.pdf?utm_source=chatgpt.com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635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9"/>
          <p:cNvSpPr txBox="1"/>
          <p:nvPr/>
        </p:nvSpPr>
        <p:spPr>
          <a:xfrm>
            <a:off x="3118875" y="3443825"/>
            <a:ext cx="5879700" cy="13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19"/>
          <p:cNvSpPr txBox="1"/>
          <p:nvPr>
            <p:ph type="ctrTitle"/>
          </p:nvPr>
        </p:nvSpPr>
        <p:spPr>
          <a:xfrm>
            <a:off x="248250" y="744575"/>
            <a:ext cx="8584200" cy="26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sz="4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19"/>
          <p:cNvSpPr txBox="1"/>
          <p:nvPr>
            <p:ph idx="1" type="subTitle"/>
          </p:nvPr>
        </p:nvSpPr>
        <p:spPr>
          <a:xfrm>
            <a:off x="311700" y="3365025"/>
            <a:ext cx="8520600" cy="10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rgbClr val="50CEFB"/>
                </a:solidFill>
                <a:latin typeface="Montserrat"/>
                <a:ea typeface="Montserrat"/>
                <a:cs typeface="Montserrat"/>
                <a:sym typeface="Montserrat"/>
              </a:rPr>
              <a:t>With Zaphier, MSMEs could have better chance of showcasing their business strength    </a:t>
            </a:r>
            <a:endParaRPr i="1" sz="1800">
              <a:solidFill>
                <a:srgbClr val="50CEFB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